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5"/>
  </p:notesMasterIdLst>
  <p:sldIdLst>
    <p:sldId id="351" r:id="rId3"/>
    <p:sldId id="353"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9C1"/>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434" autoAdjust="0"/>
  </p:normalViewPr>
  <p:slideViewPr>
    <p:cSldViewPr snapToGrid="0" showGuides="1">
      <p:cViewPr varScale="1">
        <p:scale>
          <a:sx n="92" d="100"/>
          <a:sy n="92" d="100"/>
        </p:scale>
        <p:origin x="-112" y="-696"/>
      </p:cViewPr>
      <p:guideLst>
        <p:guide orient="horz" pos="2160"/>
        <p:guide pos="2880"/>
      </p:guideLst>
    </p:cSldViewPr>
  </p:slideViewPr>
  <p:notesTextViewPr>
    <p:cViewPr>
      <p:scale>
        <a:sx n="1" d="1"/>
        <a:sy n="1" d="1"/>
      </p:scale>
      <p:origin x="0" y="0"/>
    </p:cViewPr>
  </p:notesTextViewPr>
  <p:sorterViewPr>
    <p:cViewPr>
      <p:scale>
        <a:sx n="100" d="100"/>
        <a:sy n="100" d="100"/>
      </p:scale>
      <p:origin x="0" y="-19152"/>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D7B099-865A-3F42-9F2C-0D8C866C24EB}" type="datetimeFigureOut">
              <a:rPr lang="en-US" smtClean="0"/>
              <a:t>6/23/16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735DEB-9376-A744-8556-F4E40C9DD753}" type="slidenum">
              <a:rPr lang="en-US" smtClean="0"/>
              <a:t>‹#›</a:t>
            </a:fld>
            <a:endParaRPr lang="en-US"/>
          </a:p>
        </p:txBody>
      </p:sp>
    </p:spTree>
    <p:extLst>
      <p:ext uri="{BB962C8B-B14F-4D97-AF65-F5344CB8AC3E}">
        <p14:creationId xmlns:p14="http://schemas.microsoft.com/office/powerpoint/2010/main" val="8298687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1390A3-2A43-6345-B0C2-09383F37F95F}" type="slidenum">
              <a:rPr lang="en-US" smtClean="0"/>
              <a:t>1</a:t>
            </a:fld>
            <a:endParaRPr lang="en-US" dirty="0"/>
          </a:p>
        </p:txBody>
      </p:sp>
    </p:spTree>
    <p:extLst>
      <p:ext uri="{BB962C8B-B14F-4D97-AF65-F5344CB8AC3E}">
        <p14:creationId xmlns:p14="http://schemas.microsoft.com/office/powerpoint/2010/main" val="2913065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CoreSource's Value Proposition centers on our</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unique combination of trusted personal relationships, flexibility, insights</a:t>
            </a:r>
            <a:r>
              <a:rPr lang="en-US" sz="1200" kern="1200" baseline="0" dirty="0" smtClean="0">
                <a:solidFill>
                  <a:schemeClr val="tx1"/>
                </a:solidFill>
                <a:latin typeface="+mn-lt"/>
                <a:ea typeface="+mn-ea"/>
                <a:cs typeface="+mn-cs"/>
              </a:rPr>
              <a:t> and </a:t>
            </a:r>
            <a:r>
              <a:rPr lang="en-US" sz="1200" kern="1200" dirty="0" smtClean="0">
                <a:solidFill>
                  <a:schemeClr val="tx1"/>
                </a:solidFill>
                <a:latin typeface="+mn-lt"/>
                <a:ea typeface="+mn-ea"/>
                <a:cs typeface="+mn-cs"/>
              </a:rPr>
              <a:t>guidance, and robust solutions.</a:t>
            </a:r>
            <a:r>
              <a:rPr lang="en-US" sz="1200" kern="1200" baseline="0" dirty="0" smtClean="0">
                <a:solidFill>
                  <a:schemeClr val="tx1"/>
                </a:solidFill>
                <a:latin typeface="+mn-lt"/>
                <a:ea typeface="+mn-ea"/>
                <a:cs typeface="+mn-cs"/>
              </a:rPr>
              <a:t> O</a:t>
            </a:r>
            <a:r>
              <a:rPr lang="en-US" sz="1200" kern="1200" dirty="0" smtClean="0">
                <a:solidFill>
                  <a:schemeClr val="tx1"/>
                </a:solidFill>
                <a:latin typeface="+mn-lt"/>
                <a:ea typeface="+mn-ea"/>
                <a:cs typeface="+mn-cs"/>
              </a:rPr>
              <a:t>ur strategic direction is focused on leveraging our value proposition and innovating enhanced approaches to consumer-focused advocacy and medical management.</a:t>
            </a:r>
          </a:p>
          <a:p>
            <a:pPr marL="0" indent="0">
              <a:buFontTx/>
              <a:buNone/>
            </a:pP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We</a:t>
            </a:r>
            <a:r>
              <a:rPr lang="en-US" sz="1200" kern="1200" baseline="0" dirty="0" smtClean="0">
                <a:solidFill>
                  <a:schemeClr val="tx1"/>
                </a:solidFill>
                <a:effectLst/>
                <a:latin typeface="+mn-lt"/>
                <a:ea typeface="+mn-ea"/>
                <a:cs typeface="+mn-cs"/>
              </a:rPr>
              <a:t>’re committed to </a:t>
            </a:r>
            <a:r>
              <a:rPr lang="en-US" sz="1200" kern="1200" dirty="0" smtClean="0">
                <a:solidFill>
                  <a:schemeClr val="tx1"/>
                </a:solidFill>
                <a:effectLst/>
                <a:latin typeface="+mn-lt"/>
                <a:ea typeface="+mn-ea"/>
                <a:cs typeface="+mn-cs"/>
              </a:rPr>
              <a:t>meeting the employer’s need for meaningfully improved medical cost trend, while offering a competitive benefits program. Current and future developments of analytics reporting tools are expanding our ability to deliver on this strategy.  Our suite of easy to use consumer facing products continues to grow as we add innovative solutions and develop new predictive consumer analytics capabilities. </a:t>
            </a:r>
          </a:p>
          <a:p>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CoreInsights</a:t>
            </a:r>
            <a:r>
              <a:rPr lang="en-US" sz="1200" kern="1200" dirty="0" smtClean="0">
                <a:solidFill>
                  <a:schemeClr val="tx1"/>
                </a:solidFill>
                <a:effectLst/>
                <a:latin typeface="+mn-lt"/>
                <a:ea typeface="+mn-ea"/>
                <a:cs typeface="+mn-cs"/>
              </a:rPr>
              <a:t>, our new data analysis platform, provides key trending information related to financial performance, diagnosis, procedure, some clinical gaps in care and risk modeling. We’re currently planning for the upcoming launch with training for all clients to be scheduled soon. Data Analytics is continuously evolving, and over the next several years, we aspire to be leading edge by bringing transparency and improved insights to help the employer and member become more engaged and informed healthcare consumers.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Our new innovative healthcare financial benefit, Simplicity, makes managing healthcare expenses easier by offering help when “your benefits become your obligations.” Simplicity offers two participation</a:t>
            </a:r>
            <a:r>
              <a:rPr lang="en-US" sz="1200" kern="1200" baseline="0" dirty="0" smtClean="0">
                <a:solidFill>
                  <a:schemeClr val="tx1"/>
                </a:solidFill>
                <a:effectLst/>
                <a:latin typeface="+mn-lt"/>
                <a:ea typeface="+mn-ea"/>
                <a:cs typeface="+mn-cs"/>
              </a:rPr>
              <a:t> levels</a:t>
            </a:r>
            <a:r>
              <a:rPr lang="en-US" sz="1200" kern="1200" dirty="0" smtClean="0">
                <a:solidFill>
                  <a:schemeClr val="tx1"/>
                </a:solidFill>
                <a:effectLst/>
                <a:latin typeface="+mn-lt"/>
                <a:ea typeface="+mn-ea"/>
                <a:cs typeface="+mn-cs"/>
              </a:rPr>
              <a:t>:</a:t>
            </a:r>
          </a:p>
          <a:p>
            <a:pPr marL="171450" lvl="0" indent="-171450">
              <a:buFont typeface="Arial"/>
              <a:buChar char="•"/>
            </a:pPr>
            <a:r>
              <a:rPr lang="en-US" sz="1200" kern="1200" dirty="0" err="1" smtClean="0">
                <a:solidFill>
                  <a:schemeClr val="tx1"/>
                </a:solidFill>
                <a:effectLst/>
                <a:latin typeface="+mn-lt"/>
                <a:ea typeface="+mn-ea"/>
                <a:cs typeface="+mn-cs"/>
              </a:rPr>
              <a:t>SimplicitySelect</a:t>
            </a:r>
            <a:r>
              <a:rPr lang="en-US" sz="1200" kern="1200" baseline="0" dirty="0" smtClean="0">
                <a:solidFill>
                  <a:schemeClr val="tx1"/>
                </a:solidFill>
                <a:effectLst/>
                <a:latin typeface="+mn-lt"/>
                <a:ea typeface="+mn-ea"/>
                <a:cs typeface="+mn-cs"/>
              </a:rPr>
              <a:t> p</a:t>
            </a:r>
            <a:r>
              <a:rPr lang="en-US" sz="1200" kern="1200" dirty="0" smtClean="0">
                <a:solidFill>
                  <a:schemeClr val="tx1"/>
                </a:solidFill>
                <a:effectLst/>
                <a:latin typeface="+mn-lt"/>
                <a:ea typeface="+mn-ea"/>
                <a:cs typeface="+mn-cs"/>
              </a:rPr>
              <a:t>rovides members with control and empowerment via on line payment portal with all outstanding bills in a simplified, easy to understand format.</a:t>
            </a:r>
          </a:p>
          <a:p>
            <a:pPr marL="171450" lvl="0" indent="-171450">
              <a:buFont typeface="Arial"/>
              <a:buChar char="•"/>
            </a:pPr>
            <a:r>
              <a:rPr lang="en-US" sz="1200" kern="1200" dirty="0" err="1" smtClean="0">
                <a:solidFill>
                  <a:schemeClr val="tx1"/>
                </a:solidFill>
                <a:effectLst/>
                <a:latin typeface="+mn-lt"/>
                <a:ea typeface="+mn-ea"/>
                <a:cs typeface="+mn-cs"/>
              </a:rPr>
              <a:t>SimplicityComplete</a:t>
            </a:r>
            <a:r>
              <a:rPr lang="en-US" sz="1200" kern="1200" baseline="0" dirty="0" smtClean="0">
                <a:solidFill>
                  <a:schemeClr val="tx1"/>
                </a:solidFill>
                <a:effectLst/>
                <a:latin typeface="+mn-lt"/>
                <a:ea typeface="+mn-ea"/>
                <a:cs typeface="+mn-cs"/>
              </a:rPr>
              <a:t> pr</a:t>
            </a:r>
            <a:r>
              <a:rPr lang="en-US" sz="1200" kern="1200" dirty="0" smtClean="0">
                <a:solidFill>
                  <a:schemeClr val="tx1"/>
                </a:solidFill>
                <a:effectLst/>
                <a:latin typeface="+mn-lt"/>
                <a:ea typeface="+mn-ea"/>
                <a:cs typeface="+mn-cs"/>
              </a:rPr>
              <a:t>ovides members with advocacy and protection via one monthly statement in a familiar and consumer centric format for all medical services and the ability to extend payments as needed.</a:t>
            </a:r>
          </a:p>
          <a:p>
            <a:pPr marL="0" lvl="0" indent="0">
              <a:buFont typeface="Arial"/>
              <a:buNone/>
            </a:pPr>
            <a:endParaRPr lang="en-US" sz="1200" kern="1200" dirty="0" smtClean="0">
              <a:solidFill>
                <a:schemeClr val="tx1"/>
              </a:solidFill>
              <a:effectLst/>
              <a:latin typeface="+mn-lt"/>
              <a:ea typeface="+mn-ea"/>
              <a:cs typeface="+mn-cs"/>
            </a:endParaRPr>
          </a:p>
          <a:p>
            <a:pPr marL="0" lvl="0" indent="0">
              <a:buFont typeface="Arial"/>
              <a:buNone/>
            </a:pPr>
            <a:r>
              <a:rPr lang="en-US" sz="1200" kern="1200" dirty="0" smtClean="0">
                <a:solidFill>
                  <a:schemeClr val="tx1"/>
                </a:solidFill>
                <a:effectLst/>
                <a:latin typeface="+mn-lt"/>
                <a:ea typeface="+mn-ea"/>
                <a:cs typeface="+mn-cs"/>
              </a:rPr>
              <a:t>CoreSource is your complete health benefits partner. As</a:t>
            </a:r>
            <a:r>
              <a:rPr lang="en-US" sz="1200" kern="1200" baseline="0" dirty="0" smtClean="0">
                <a:solidFill>
                  <a:schemeClr val="tx1"/>
                </a:solidFill>
                <a:effectLst/>
                <a:latin typeface="+mn-lt"/>
                <a:ea typeface="+mn-ea"/>
                <a:cs typeface="+mn-cs"/>
              </a:rPr>
              <a:t> the nation’s largest independent benefits administrator, we deliver solutions that create knowledgeable consumers capable of managing health in the most effective way possible.</a:t>
            </a:r>
          </a:p>
          <a:p>
            <a:pPr marL="0" lvl="0" indent="0">
              <a:buFont typeface="Arial"/>
              <a:buNone/>
            </a:pPr>
            <a:endParaRPr lang="en-US" sz="1200" kern="1200" baseline="0" dirty="0" smtClean="0">
              <a:solidFill>
                <a:schemeClr val="tx1"/>
              </a:solidFill>
              <a:effectLst/>
              <a:latin typeface="+mn-lt"/>
              <a:ea typeface="+mn-ea"/>
              <a:cs typeface="+mn-cs"/>
            </a:endParaRPr>
          </a:p>
          <a:p>
            <a:pPr marL="0" lvl="0" indent="0">
              <a:buFont typeface="Arial"/>
              <a:buNone/>
            </a:pPr>
            <a:r>
              <a:rPr lang="en-US" sz="1200" kern="1200" baseline="0" dirty="0" smtClean="0">
                <a:solidFill>
                  <a:schemeClr val="tx1"/>
                </a:solidFill>
                <a:effectLst/>
                <a:latin typeface="+mn-lt"/>
                <a:ea typeface="+mn-ea"/>
                <a:cs typeface="+mn-cs"/>
              </a:rPr>
              <a:t>Expect More. Benefit More.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1D735DEB-9376-A744-8556-F4E40C9DD753}" type="slidenum">
              <a:rPr lang="en-US" smtClean="0"/>
              <a:t>2</a:t>
            </a:fld>
            <a:endParaRPr lang="en-US"/>
          </a:p>
        </p:txBody>
      </p:sp>
    </p:spTree>
    <p:extLst>
      <p:ext uri="{BB962C8B-B14F-4D97-AF65-F5344CB8AC3E}">
        <p14:creationId xmlns:p14="http://schemas.microsoft.com/office/powerpoint/2010/main" val="4012665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E48F9D1-B07A-4649-8549-262845CA59EB}" type="datetimeFigureOut">
              <a:rPr lang="en-US" smtClean="0"/>
              <a:t>6/23/16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7AADF-EE3F-4E5D-B29C-D5ACEE747872}"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 y="0"/>
            <a:ext cx="9143429" cy="6858000"/>
          </a:xfrm>
          <a:prstGeom prst="rect">
            <a:avLst/>
          </a:prstGeom>
        </p:spPr>
      </p:pic>
    </p:spTree>
    <p:extLst>
      <p:ext uri="{BB962C8B-B14F-4D97-AF65-F5344CB8AC3E}">
        <p14:creationId xmlns:p14="http://schemas.microsoft.com/office/powerpoint/2010/main" val="3306125754"/>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48F9D1-B07A-4649-8549-262845CA59EB}" type="datetimeFigureOut">
              <a:rPr lang="en-US" smtClean="0"/>
              <a:t>6/23/16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7AADF-EE3F-4E5D-B29C-D5ACEE747872}" type="slidenum">
              <a:rPr lang="en-US" smtClean="0"/>
              <a:t>‹#›</a:t>
            </a:fld>
            <a:endParaRPr lang="en-US"/>
          </a:p>
        </p:txBody>
      </p:sp>
    </p:spTree>
    <p:extLst>
      <p:ext uri="{BB962C8B-B14F-4D97-AF65-F5344CB8AC3E}">
        <p14:creationId xmlns:p14="http://schemas.microsoft.com/office/powerpoint/2010/main" val="4221355218"/>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48F9D1-B07A-4649-8549-262845CA59EB}" type="datetimeFigureOut">
              <a:rPr lang="en-US" smtClean="0"/>
              <a:t>6/23/16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7AADF-EE3F-4E5D-B29C-D5ACEE747872}" type="slidenum">
              <a:rPr lang="en-US" smtClean="0"/>
              <a:t>‹#›</a:t>
            </a:fld>
            <a:endParaRPr lang="en-US"/>
          </a:p>
        </p:txBody>
      </p:sp>
    </p:spTree>
    <p:extLst>
      <p:ext uri="{BB962C8B-B14F-4D97-AF65-F5344CB8AC3E}">
        <p14:creationId xmlns:p14="http://schemas.microsoft.com/office/powerpoint/2010/main" val="4060228475"/>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35FBE7-9AF6-4071-9771-15E796E04866}" type="datetimeFigureOut">
              <a:rPr lang="en-US" smtClean="0"/>
              <a:t>6/23/16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DF7AE4-2B1C-4BFF-B6CB-21BE5DEE1FE5}" type="slidenum">
              <a:rPr lang="en-US" smtClean="0"/>
              <a:t>‹#›</a:t>
            </a:fld>
            <a:endParaRPr lang="en-US"/>
          </a:p>
        </p:txBody>
      </p:sp>
    </p:spTree>
    <p:extLst>
      <p:ext uri="{BB962C8B-B14F-4D97-AF65-F5344CB8AC3E}">
        <p14:creationId xmlns:p14="http://schemas.microsoft.com/office/powerpoint/2010/main" val="3872159964"/>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35FBE7-9AF6-4071-9771-15E796E04866}" type="datetimeFigureOut">
              <a:rPr lang="en-US" smtClean="0"/>
              <a:t>6/23/16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DF7AE4-2B1C-4BFF-B6CB-21BE5DEE1FE5}" type="slidenum">
              <a:rPr lang="en-US" smtClean="0"/>
              <a:t>‹#›</a:t>
            </a:fld>
            <a:endParaRPr lang="en-US"/>
          </a:p>
        </p:txBody>
      </p:sp>
    </p:spTree>
    <p:extLst>
      <p:ext uri="{BB962C8B-B14F-4D97-AF65-F5344CB8AC3E}">
        <p14:creationId xmlns:p14="http://schemas.microsoft.com/office/powerpoint/2010/main" val="2941562342"/>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35FBE7-9AF6-4071-9771-15E796E04866}" type="datetimeFigureOut">
              <a:rPr lang="en-US" smtClean="0"/>
              <a:t>6/23/16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DF7AE4-2B1C-4BFF-B6CB-21BE5DEE1FE5}" type="slidenum">
              <a:rPr lang="en-US" smtClean="0"/>
              <a:t>‹#›</a:t>
            </a:fld>
            <a:endParaRPr lang="en-US"/>
          </a:p>
        </p:txBody>
      </p:sp>
    </p:spTree>
    <p:extLst>
      <p:ext uri="{BB962C8B-B14F-4D97-AF65-F5344CB8AC3E}">
        <p14:creationId xmlns:p14="http://schemas.microsoft.com/office/powerpoint/2010/main" val="3687723958"/>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35FBE7-9AF6-4071-9771-15E796E04866}" type="datetimeFigureOut">
              <a:rPr lang="en-US" smtClean="0"/>
              <a:t>6/23/16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DF7AE4-2B1C-4BFF-B6CB-21BE5DEE1FE5}" type="slidenum">
              <a:rPr lang="en-US" smtClean="0"/>
              <a:t>‹#›</a:t>
            </a:fld>
            <a:endParaRPr lang="en-US"/>
          </a:p>
        </p:txBody>
      </p:sp>
    </p:spTree>
    <p:extLst>
      <p:ext uri="{BB962C8B-B14F-4D97-AF65-F5344CB8AC3E}">
        <p14:creationId xmlns:p14="http://schemas.microsoft.com/office/powerpoint/2010/main" val="2819837079"/>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35FBE7-9AF6-4071-9771-15E796E04866}" type="datetimeFigureOut">
              <a:rPr lang="en-US" smtClean="0"/>
              <a:t>6/23/16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DF7AE4-2B1C-4BFF-B6CB-21BE5DEE1FE5}" type="slidenum">
              <a:rPr lang="en-US" smtClean="0"/>
              <a:t>‹#›</a:t>
            </a:fld>
            <a:endParaRPr lang="en-US"/>
          </a:p>
        </p:txBody>
      </p:sp>
    </p:spTree>
    <p:extLst>
      <p:ext uri="{BB962C8B-B14F-4D97-AF65-F5344CB8AC3E}">
        <p14:creationId xmlns:p14="http://schemas.microsoft.com/office/powerpoint/2010/main" val="4238611469"/>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35FBE7-9AF6-4071-9771-15E796E04866}" type="datetimeFigureOut">
              <a:rPr lang="en-US" smtClean="0"/>
              <a:t>6/23/16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DF7AE4-2B1C-4BFF-B6CB-21BE5DEE1FE5}" type="slidenum">
              <a:rPr lang="en-US" smtClean="0"/>
              <a:t>‹#›</a:t>
            </a:fld>
            <a:endParaRPr lang="en-US"/>
          </a:p>
        </p:txBody>
      </p:sp>
    </p:spTree>
    <p:extLst>
      <p:ext uri="{BB962C8B-B14F-4D97-AF65-F5344CB8AC3E}">
        <p14:creationId xmlns:p14="http://schemas.microsoft.com/office/powerpoint/2010/main" val="3262413216"/>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35FBE7-9AF6-4071-9771-15E796E04866}" type="datetimeFigureOut">
              <a:rPr lang="en-US" smtClean="0"/>
              <a:t>6/23/16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DF7AE4-2B1C-4BFF-B6CB-21BE5DEE1FE5}" type="slidenum">
              <a:rPr lang="en-US" smtClean="0"/>
              <a:t>‹#›</a:t>
            </a:fld>
            <a:endParaRPr lang="en-US"/>
          </a:p>
        </p:txBody>
      </p:sp>
    </p:spTree>
    <p:extLst>
      <p:ext uri="{BB962C8B-B14F-4D97-AF65-F5344CB8AC3E}">
        <p14:creationId xmlns:p14="http://schemas.microsoft.com/office/powerpoint/2010/main" val="1934960491"/>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35FBE7-9AF6-4071-9771-15E796E04866}" type="datetimeFigureOut">
              <a:rPr lang="en-US" smtClean="0"/>
              <a:t>6/23/16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DF7AE4-2B1C-4BFF-B6CB-21BE5DEE1FE5}" type="slidenum">
              <a:rPr lang="en-US" smtClean="0"/>
              <a:t>‹#›</a:t>
            </a:fld>
            <a:endParaRPr lang="en-US"/>
          </a:p>
        </p:txBody>
      </p:sp>
    </p:spTree>
    <p:extLst>
      <p:ext uri="{BB962C8B-B14F-4D97-AF65-F5344CB8AC3E}">
        <p14:creationId xmlns:p14="http://schemas.microsoft.com/office/powerpoint/2010/main" val="104829076"/>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48F9D1-B07A-4649-8549-262845CA59EB}" type="datetimeFigureOut">
              <a:rPr lang="en-US" smtClean="0"/>
              <a:t>6/23/16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7AADF-EE3F-4E5D-B29C-D5ACEE747872}" type="slidenum">
              <a:rPr lang="en-US" smtClean="0"/>
              <a:t>‹#›</a:t>
            </a:fld>
            <a:endParaRPr lang="en-US"/>
          </a:p>
        </p:txBody>
      </p:sp>
    </p:spTree>
    <p:extLst>
      <p:ext uri="{BB962C8B-B14F-4D97-AF65-F5344CB8AC3E}">
        <p14:creationId xmlns:p14="http://schemas.microsoft.com/office/powerpoint/2010/main" val="2416003755"/>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35FBE7-9AF6-4071-9771-15E796E04866}" type="datetimeFigureOut">
              <a:rPr lang="en-US" smtClean="0"/>
              <a:t>6/23/16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DF7AE4-2B1C-4BFF-B6CB-21BE5DEE1FE5}" type="slidenum">
              <a:rPr lang="en-US" smtClean="0"/>
              <a:t>‹#›</a:t>
            </a:fld>
            <a:endParaRPr lang="en-US"/>
          </a:p>
        </p:txBody>
      </p:sp>
    </p:spTree>
    <p:extLst>
      <p:ext uri="{BB962C8B-B14F-4D97-AF65-F5344CB8AC3E}">
        <p14:creationId xmlns:p14="http://schemas.microsoft.com/office/powerpoint/2010/main" val="3910079179"/>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35FBE7-9AF6-4071-9771-15E796E04866}" type="datetimeFigureOut">
              <a:rPr lang="en-US" smtClean="0"/>
              <a:t>6/23/16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DF7AE4-2B1C-4BFF-B6CB-21BE5DEE1FE5}" type="slidenum">
              <a:rPr lang="en-US" smtClean="0"/>
              <a:t>‹#›</a:t>
            </a:fld>
            <a:endParaRPr lang="en-US"/>
          </a:p>
        </p:txBody>
      </p:sp>
    </p:spTree>
    <p:extLst>
      <p:ext uri="{BB962C8B-B14F-4D97-AF65-F5344CB8AC3E}">
        <p14:creationId xmlns:p14="http://schemas.microsoft.com/office/powerpoint/2010/main" val="1065155938"/>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35FBE7-9AF6-4071-9771-15E796E04866}" type="datetimeFigureOut">
              <a:rPr lang="en-US" smtClean="0"/>
              <a:t>6/23/16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DF7AE4-2B1C-4BFF-B6CB-21BE5DEE1FE5}" type="slidenum">
              <a:rPr lang="en-US" smtClean="0"/>
              <a:t>‹#›</a:t>
            </a:fld>
            <a:endParaRPr lang="en-US"/>
          </a:p>
        </p:txBody>
      </p:sp>
    </p:spTree>
    <p:extLst>
      <p:ext uri="{BB962C8B-B14F-4D97-AF65-F5344CB8AC3E}">
        <p14:creationId xmlns:p14="http://schemas.microsoft.com/office/powerpoint/2010/main" val="2282065288"/>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48F9D1-B07A-4649-8549-262845CA59EB}" type="datetimeFigureOut">
              <a:rPr lang="en-US" smtClean="0"/>
              <a:t>6/23/16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77AADF-EE3F-4E5D-B29C-D5ACEE747872}" type="slidenum">
              <a:rPr lang="en-US" smtClean="0"/>
              <a:t>‹#›</a:t>
            </a:fld>
            <a:endParaRPr lang="en-US"/>
          </a:p>
        </p:txBody>
      </p:sp>
    </p:spTree>
    <p:extLst>
      <p:ext uri="{BB962C8B-B14F-4D97-AF65-F5344CB8AC3E}">
        <p14:creationId xmlns:p14="http://schemas.microsoft.com/office/powerpoint/2010/main" val="1511536195"/>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48F9D1-B07A-4649-8549-262845CA59EB}" type="datetimeFigureOut">
              <a:rPr lang="en-US" smtClean="0"/>
              <a:t>6/23/16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7AADF-EE3F-4E5D-B29C-D5ACEE747872}" type="slidenum">
              <a:rPr lang="en-US" smtClean="0"/>
              <a:t>‹#›</a:t>
            </a:fld>
            <a:endParaRPr lang="en-US"/>
          </a:p>
        </p:txBody>
      </p:sp>
    </p:spTree>
    <p:extLst>
      <p:ext uri="{BB962C8B-B14F-4D97-AF65-F5344CB8AC3E}">
        <p14:creationId xmlns:p14="http://schemas.microsoft.com/office/powerpoint/2010/main" val="2015074250"/>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48F9D1-B07A-4649-8549-262845CA59EB}" type="datetimeFigureOut">
              <a:rPr lang="en-US" smtClean="0"/>
              <a:t>6/23/16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77AADF-EE3F-4E5D-B29C-D5ACEE747872}" type="slidenum">
              <a:rPr lang="en-US" smtClean="0"/>
              <a:t>‹#›</a:t>
            </a:fld>
            <a:endParaRPr lang="en-US"/>
          </a:p>
        </p:txBody>
      </p:sp>
    </p:spTree>
    <p:extLst>
      <p:ext uri="{BB962C8B-B14F-4D97-AF65-F5344CB8AC3E}">
        <p14:creationId xmlns:p14="http://schemas.microsoft.com/office/powerpoint/2010/main" val="2290449284"/>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48F9D1-B07A-4649-8549-262845CA59EB}" type="datetimeFigureOut">
              <a:rPr lang="en-US" smtClean="0"/>
              <a:t>6/23/16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77AADF-EE3F-4E5D-B29C-D5ACEE747872}" type="slidenum">
              <a:rPr lang="en-US" smtClean="0"/>
              <a:t>‹#›</a:t>
            </a:fld>
            <a:endParaRPr lang="en-US"/>
          </a:p>
        </p:txBody>
      </p:sp>
    </p:spTree>
    <p:extLst>
      <p:ext uri="{BB962C8B-B14F-4D97-AF65-F5344CB8AC3E}">
        <p14:creationId xmlns:p14="http://schemas.microsoft.com/office/powerpoint/2010/main" val="1882719080"/>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48F9D1-B07A-4649-8549-262845CA59EB}" type="datetimeFigureOut">
              <a:rPr lang="en-US" smtClean="0"/>
              <a:t>6/23/16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77AADF-EE3F-4E5D-B29C-D5ACEE747872}" type="slidenum">
              <a:rPr lang="en-US" smtClean="0"/>
              <a:t>‹#›</a:t>
            </a:fld>
            <a:endParaRPr lang="en-US"/>
          </a:p>
        </p:txBody>
      </p:sp>
    </p:spTree>
    <p:extLst>
      <p:ext uri="{BB962C8B-B14F-4D97-AF65-F5344CB8AC3E}">
        <p14:creationId xmlns:p14="http://schemas.microsoft.com/office/powerpoint/2010/main" val="924572205"/>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48F9D1-B07A-4649-8549-262845CA59EB}" type="datetimeFigureOut">
              <a:rPr lang="en-US" smtClean="0"/>
              <a:t>6/23/16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7AADF-EE3F-4E5D-B29C-D5ACEE747872}" type="slidenum">
              <a:rPr lang="en-US" smtClean="0"/>
              <a:t>‹#›</a:t>
            </a:fld>
            <a:endParaRPr lang="en-US"/>
          </a:p>
        </p:txBody>
      </p:sp>
    </p:spTree>
    <p:extLst>
      <p:ext uri="{BB962C8B-B14F-4D97-AF65-F5344CB8AC3E}">
        <p14:creationId xmlns:p14="http://schemas.microsoft.com/office/powerpoint/2010/main" val="3599056766"/>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48F9D1-B07A-4649-8549-262845CA59EB}" type="datetimeFigureOut">
              <a:rPr lang="en-US" smtClean="0"/>
              <a:t>6/23/16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77AADF-EE3F-4E5D-B29C-D5ACEE747872}" type="slidenum">
              <a:rPr lang="en-US" smtClean="0"/>
              <a:t>‹#›</a:t>
            </a:fld>
            <a:endParaRPr lang="en-US"/>
          </a:p>
        </p:txBody>
      </p:sp>
    </p:spTree>
    <p:extLst>
      <p:ext uri="{BB962C8B-B14F-4D97-AF65-F5344CB8AC3E}">
        <p14:creationId xmlns:p14="http://schemas.microsoft.com/office/powerpoint/2010/main" val="4260406881"/>
      </p:ext>
    </p:extLst>
  </p:cSld>
  <p:clrMapOvr>
    <a:masterClrMapping/>
  </p:clrMapOvr>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48F9D1-B07A-4649-8549-262845CA59EB}" type="datetimeFigureOut">
              <a:rPr lang="en-US" smtClean="0"/>
              <a:t>6/23/16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77AADF-EE3F-4E5D-B29C-D5ACEE747872}" type="slidenum">
              <a:rPr lang="en-US" smtClean="0"/>
              <a:t>‹#›</a:t>
            </a:fld>
            <a:endParaRPr lang="en-US"/>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85" y="0"/>
            <a:ext cx="9143429" cy="6858000"/>
          </a:xfrm>
          <a:prstGeom prst="rect">
            <a:avLst/>
          </a:prstGeom>
        </p:spPr>
      </p:pic>
    </p:spTree>
    <p:extLst>
      <p:ext uri="{BB962C8B-B14F-4D97-AF65-F5344CB8AC3E}">
        <p14:creationId xmlns:p14="http://schemas.microsoft.com/office/powerpoint/2010/main" val="40639927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35FBE7-9AF6-4071-9771-15E796E04866}" type="datetimeFigureOut">
              <a:rPr lang="en-US" smtClean="0"/>
              <a:t>6/23/16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F7AE4-2B1C-4BFF-B6CB-21BE5DEE1FE5}" type="slidenum">
              <a:rPr lang="en-US" smtClean="0"/>
              <a:t>‹#›</a:t>
            </a:fld>
            <a:endParaRPr lang="en-US"/>
          </a:p>
        </p:txBody>
      </p:sp>
    </p:spTree>
    <p:extLst>
      <p:ext uri="{BB962C8B-B14F-4D97-AF65-F5344CB8AC3E}">
        <p14:creationId xmlns:p14="http://schemas.microsoft.com/office/powerpoint/2010/main" val="1107851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500">
        <p:push/>
      </p:transition>
    </mc:Choice>
    <mc:Fallback xmlns="">
      <p:transition xmlns:p14="http://schemas.microsoft.com/office/powerpoint/2010/main" spd="slow">
        <p:push/>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nSpc>
                <a:spcPct val="110000"/>
              </a:lnSpc>
            </a:pPr>
            <a:r>
              <a:rPr lang="en-US" sz="4000" dirty="0" smtClean="0">
                <a:solidFill>
                  <a:srgbClr val="0079C1"/>
                </a:solidFill>
                <a:latin typeface="Arial"/>
                <a:cs typeface="Arial"/>
              </a:rPr>
              <a:t>CoreSource Broker Summit</a:t>
            </a:r>
            <a:br>
              <a:rPr lang="en-US" sz="4000" dirty="0" smtClean="0">
                <a:solidFill>
                  <a:srgbClr val="0079C1"/>
                </a:solidFill>
                <a:latin typeface="Arial"/>
                <a:cs typeface="Arial"/>
              </a:rPr>
            </a:br>
            <a:r>
              <a:rPr lang="en-US" sz="4000" b="1" dirty="0" smtClean="0">
                <a:solidFill>
                  <a:srgbClr val="0079C1"/>
                </a:solidFill>
                <a:latin typeface="Arial"/>
                <a:cs typeface="Arial"/>
              </a:rPr>
              <a:t>Wrap Up</a:t>
            </a:r>
            <a:endParaRPr lang="en-US" sz="4000" b="1" dirty="0">
              <a:solidFill>
                <a:srgbClr val="0079C1"/>
              </a:solidFill>
              <a:latin typeface="Arial"/>
              <a:cs typeface="Arial"/>
            </a:endParaRPr>
          </a:p>
        </p:txBody>
      </p:sp>
      <p:sp>
        <p:nvSpPr>
          <p:cNvPr id="3" name="Subtitle 2"/>
          <p:cNvSpPr>
            <a:spLocks noGrp="1"/>
          </p:cNvSpPr>
          <p:nvPr>
            <p:ph type="subTitle" idx="1"/>
          </p:nvPr>
        </p:nvSpPr>
        <p:spPr/>
        <p:txBody>
          <a:bodyPr/>
          <a:lstStyle/>
          <a:p>
            <a:r>
              <a:rPr lang="en-US" dirty="0" smtClean="0">
                <a:solidFill>
                  <a:srgbClr val="525252"/>
                </a:solidFill>
                <a:latin typeface="Arial"/>
                <a:cs typeface="Arial"/>
              </a:rPr>
              <a:t>Kim </a:t>
            </a:r>
            <a:r>
              <a:rPr lang="en-US" dirty="0" err="1" smtClean="0">
                <a:solidFill>
                  <a:srgbClr val="525252"/>
                </a:solidFill>
                <a:latin typeface="Arial"/>
                <a:cs typeface="Arial"/>
              </a:rPr>
              <a:t>Fiori</a:t>
            </a:r>
            <a:r>
              <a:rPr lang="en-US" dirty="0" smtClean="0">
                <a:solidFill>
                  <a:srgbClr val="525252"/>
                </a:solidFill>
                <a:latin typeface="Arial"/>
                <a:cs typeface="Arial"/>
              </a:rPr>
              <a:t>  |  Ben Frisch  |  Bob </a:t>
            </a:r>
            <a:r>
              <a:rPr lang="en-US" dirty="0" err="1" smtClean="0">
                <a:solidFill>
                  <a:srgbClr val="525252"/>
                </a:solidFill>
                <a:latin typeface="Arial"/>
                <a:cs typeface="Arial"/>
              </a:rPr>
              <a:t>Wolfkiel</a:t>
            </a:r>
            <a:endParaRPr lang="en-US" dirty="0">
              <a:solidFill>
                <a:srgbClr val="525252"/>
              </a:solidFill>
              <a:latin typeface="Arial"/>
              <a:cs typeface="Arial"/>
            </a:endParaRPr>
          </a:p>
        </p:txBody>
      </p:sp>
    </p:spTree>
    <p:extLst>
      <p:ext uri="{BB962C8B-B14F-4D97-AF65-F5344CB8AC3E}">
        <p14:creationId xmlns:p14="http://schemas.microsoft.com/office/powerpoint/2010/main" val="3073270573"/>
      </p:ext>
    </p:extLst>
  </p:cSld>
  <p:clrMapOvr>
    <a:masterClrMapping/>
  </p:clrMapOvr>
  <mc:AlternateContent xmlns:mc="http://schemas.openxmlformats.org/markup-compatibility/2006" xmlns:p14="http://schemas.microsoft.com/office/powerpoint/2010/main">
    <mc:Choice Requires="p14">
      <p:transition spd="slow" p14:dur="5000">
        <p:fade thruBlk="1"/>
      </p:transition>
    </mc:Choice>
    <mc:Fallback xmlns="">
      <p:transition xmlns:p14="http://schemas.microsoft.com/office/powerpoint/2010/main" spd="slow">
        <p:fade thruBlk="1"/>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85800"/>
          </a:xfrm>
        </p:spPr>
        <p:txBody>
          <a:bodyPr>
            <a:normAutofit/>
          </a:bodyPr>
          <a:lstStyle/>
          <a:p>
            <a:r>
              <a:rPr lang="en-US" sz="3200" b="1" dirty="0" smtClean="0">
                <a:solidFill>
                  <a:srgbClr val="0079C1"/>
                </a:solidFill>
                <a:latin typeface="Arial"/>
                <a:cs typeface="Arial"/>
              </a:rPr>
              <a:t>Key Takeaways</a:t>
            </a:r>
            <a:endParaRPr lang="en-US" sz="3200" b="1" dirty="0">
              <a:solidFill>
                <a:srgbClr val="0079C1"/>
              </a:solidFill>
              <a:latin typeface="Arial"/>
              <a:cs typeface="Arial"/>
            </a:endParaRPr>
          </a:p>
        </p:txBody>
      </p:sp>
      <p:sp>
        <p:nvSpPr>
          <p:cNvPr id="3" name="Content Placeholder 2"/>
          <p:cNvSpPr>
            <a:spLocks noGrp="1"/>
          </p:cNvSpPr>
          <p:nvPr>
            <p:ph idx="1"/>
          </p:nvPr>
        </p:nvSpPr>
        <p:spPr>
          <a:xfrm>
            <a:off x="628650" y="1207008"/>
            <a:ext cx="7886700" cy="4637729"/>
          </a:xfrm>
        </p:spPr>
        <p:txBody>
          <a:bodyPr>
            <a:normAutofit/>
          </a:bodyPr>
          <a:lstStyle/>
          <a:p>
            <a:pPr>
              <a:lnSpc>
                <a:spcPct val="120000"/>
              </a:lnSpc>
            </a:pPr>
            <a:r>
              <a:rPr lang="en-US" sz="1800" dirty="0" err="1" smtClean="0">
                <a:solidFill>
                  <a:srgbClr val="404040"/>
                </a:solidFill>
                <a:latin typeface="Arial"/>
                <a:cs typeface="Arial"/>
              </a:rPr>
              <a:t>CoreSource</a:t>
            </a:r>
            <a:r>
              <a:rPr lang="en-US" sz="1800" dirty="0" smtClean="0">
                <a:solidFill>
                  <a:srgbClr val="404040"/>
                </a:solidFill>
                <a:latin typeface="Arial"/>
                <a:cs typeface="Arial"/>
              </a:rPr>
              <a:t> is part of the Trustmark Companies, which provides 100+ years of experience, stability, and a full spectrum of products and services.</a:t>
            </a:r>
          </a:p>
          <a:p>
            <a:pPr>
              <a:lnSpc>
                <a:spcPct val="120000"/>
              </a:lnSpc>
            </a:pPr>
            <a:r>
              <a:rPr lang="en-US" sz="1800" dirty="0" smtClean="0">
                <a:solidFill>
                  <a:srgbClr val="404040"/>
                </a:solidFill>
                <a:latin typeface="Arial"/>
                <a:cs typeface="Arial"/>
              </a:rPr>
              <a:t>The CoreSource value proposition centers on personal relationships</a:t>
            </a:r>
            <a:r>
              <a:rPr lang="en-US" sz="1800" dirty="0">
                <a:solidFill>
                  <a:srgbClr val="404040"/>
                </a:solidFill>
                <a:latin typeface="Arial"/>
                <a:cs typeface="Arial"/>
              </a:rPr>
              <a:t>, robust </a:t>
            </a:r>
            <a:r>
              <a:rPr lang="en-US" sz="1800" dirty="0" smtClean="0">
                <a:solidFill>
                  <a:srgbClr val="404040"/>
                </a:solidFill>
                <a:latin typeface="Arial"/>
                <a:cs typeface="Arial"/>
              </a:rPr>
              <a:t>solutions, flexibility, insights</a:t>
            </a:r>
            <a:r>
              <a:rPr lang="en-US" sz="1800" dirty="0">
                <a:solidFill>
                  <a:srgbClr val="404040"/>
                </a:solidFill>
                <a:latin typeface="Arial"/>
                <a:cs typeface="Arial"/>
              </a:rPr>
              <a:t> </a:t>
            </a:r>
            <a:r>
              <a:rPr lang="en-US" sz="1800" dirty="0" smtClean="0">
                <a:solidFill>
                  <a:srgbClr val="404040"/>
                </a:solidFill>
                <a:latin typeface="Arial"/>
                <a:cs typeface="Arial"/>
              </a:rPr>
              <a:t>and guidance.</a:t>
            </a:r>
          </a:p>
          <a:p>
            <a:pPr>
              <a:lnSpc>
                <a:spcPct val="120000"/>
              </a:lnSpc>
            </a:pPr>
            <a:r>
              <a:rPr lang="en-US" sz="1800" dirty="0" smtClean="0">
                <a:solidFill>
                  <a:srgbClr val="404040"/>
                </a:solidFill>
                <a:latin typeface="Arial"/>
                <a:cs typeface="Arial"/>
              </a:rPr>
              <a:t>Our consumer-focused strategy meets the employer’s need for meaningfully improved medical cost trend.</a:t>
            </a:r>
            <a:r>
              <a:rPr lang="en-US" sz="1800" dirty="0">
                <a:solidFill>
                  <a:srgbClr val="404040"/>
                </a:solidFill>
                <a:latin typeface="Arial"/>
                <a:cs typeface="Arial"/>
              </a:rPr>
              <a:t> </a:t>
            </a:r>
          </a:p>
          <a:p>
            <a:pPr>
              <a:lnSpc>
                <a:spcPct val="120000"/>
              </a:lnSpc>
            </a:pPr>
            <a:r>
              <a:rPr lang="en-US" sz="1800" dirty="0" smtClean="0">
                <a:solidFill>
                  <a:srgbClr val="404040"/>
                </a:solidFill>
                <a:latin typeface="Arial"/>
                <a:cs typeface="Arial"/>
              </a:rPr>
              <a:t>Data with analytics through </a:t>
            </a:r>
            <a:r>
              <a:rPr lang="en-US" sz="1800" dirty="0" err="1" smtClean="0">
                <a:solidFill>
                  <a:srgbClr val="404040"/>
                </a:solidFill>
                <a:latin typeface="Arial"/>
                <a:cs typeface="Arial"/>
              </a:rPr>
              <a:t>CoreInsights</a:t>
            </a:r>
            <a:r>
              <a:rPr lang="en-US" sz="1800" dirty="0" smtClean="0">
                <a:solidFill>
                  <a:srgbClr val="404040"/>
                </a:solidFill>
                <a:latin typeface="Arial"/>
                <a:cs typeface="Arial"/>
              </a:rPr>
              <a:t> enables actionable decisions.</a:t>
            </a:r>
          </a:p>
          <a:p>
            <a:pPr>
              <a:lnSpc>
                <a:spcPct val="120000"/>
              </a:lnSpc>
            </a:pPr>
            <a:r>
              <a:rPr lang="en-US" sz="1800" dirty="0" smtClean="0">
                <a:solidFill>
                  <a:srgbClr val="404040"/>
                </a:solidFill>
                <a:latin typeface="Arial"/>
                <a:cs typeface="Arial"/>
              </a:rPr>
              <a:t>Focus on continuous development of innovative solutions like Simplicity.</a:t>
            </a:r>
          </a:p>
        </p:txBody>
      </p:sp>
      <p:sp>
        <p:nvSpPr>
          <p:cNvPr id="4" name="Rectangle 3"/>
          <p:cNvSpPr/>
          <p:nvPr/>
        </p:nvSpPr>
        <p:spPr>
          <a:xfrm>
            <a:off x="1755139" y="5048548"/>
            <a:ext cx="5633723" cy="523220"/>
          </a:xfrm>
          <a:prstGeom prst="rect">
            <a:avLst/>
          </a:prstGeom>
        </p:spPr>
        <p:txBody>
          <a:bodyPr wrap="square">
            <a:spAutoFit/>
          </a:bodyPr>
          <a:lstStyle/>
          <a:p>
            <a:pPr algn="ctr"/>
            <a:r>
              <a:rPr lang="en-US" sz="2800" b="1" i="1" dirty="0" smtClean="0">
                <a:solidFill>
                  <a:srgbClr val="404040"/>
                </a:solidFill>
                <a:latin typeface="Avenir-Book"/>
              </a:rPr>
              <a:t>Expect </a:t>
            </a:r>
            <a:r>
              <a:rPr lang="en-US" sz="2800" b="1" i="1" dirty="0">
                <a:solidFill>
                  <a:srgbClr val="404040"/>
                </a:solidFill>
                <a:latin typeface="Avenir-Book"/>
              </a:rPr>
              <a:t>More. Benefit More.</a:t>
            </a:r>
            <a:endParaRPr lang="en-US" sz="2800" b="1" i="1" dirty="0">
              <a:solidFill>
                <a:srgbClr val="404040"/>
              </a:solidFill>
            </a:endParaRPr>
          </a:p>
        </p:txBody>
      </p:sp>
    </p:spTree>
    <p:extLst>
      <p:ext uri="{BB962C8B-B14F-4D97-AF65-F5344CB8AC3E}">
        <p14:creationId xmlns:p14="http://schemas.microsoft.com/office/powerpoint/2010/main" val="1235070336"/>
      </p:ext>
    </p:extLst>
  </p:cSld>
  <p:clrMapOvr>
    <a:masterClrMapping/>
  </p:clrMapOvr>
  <p:transition xmlns:p14="http://schemas.microsoft.com/office/powerpoint/2010/main" spd="slow">
    <p:push dir="u"/>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1"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413</TotalTime>
  <Words>149</Words>
  <Application>Microsoft Macintosh PowerPoint</Application>
  <PresentationFormat>On-screen Show (4:3)</PresentationFormat>
  <Paragraphs>25</Paragraphs>
  <Slides>2</Slides>
  <Notes>2</Notes>
  <HiddenSlides>0</HiddenSlides>
  <MMClips>0</MMClip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Office Theme</vt:lpstr>
      <vt:lpstr>Custom Design</vt:lpstr>
      <vt:lpstr>CoreSource Broker Summit Wrap Up</vt:lpstr>
      <vt:lpstr>Key Takeaways</vt:lpstr>
    </vt:vector>
  </TitlesOfParts>
  <Company>Trustmark Insurance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Dina Matson</dc:creator>
  <cp:lastModifiedBy>Trustmark</cp:lastModifiedBy>
  <cp:revision>39</cp:revision>
  <dcterms:created xsi:type="dcterms:W3CDTF">2016-05-12T18:16:02Z</dcterms:created>
  <dcterms:modified xsi:type="dcterms:W3CDTF">2016-06-23T21:09:46Z</dcterms:modified>
</cp:coreProperties>
</file>